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</p:sldMasterIdLst>
  <p:notesMasterIdLst>
    <p:notesMasterId r:id="rId32"/>
  </p:notesMasterIdLst>
  <p:sldIdLst>
    <p:sldId id="284" r:id="rId2"/>
    <p:sldId id="313" r:id="rId3"/>
    <p:sldId id="315" r:id="rId4"/>
    <p:sldId id="285" r:id="rId5"/>
    <p:sldId id="286" r:id="rId6"/>
    <p:sldId id="339" r:id="rId7"/>
    <p:sldId id="317" r:id="rId8"/>
    <p:sldId id="316" r:id="rId9"/>
    <p:sldId id="287" r:id="rId10"/>
    <p:sldId id="356" r:id="rId11"/>
    <p:sldId id="319" r:id="rId12"/>
    <p:sldId id="359" r:id="rId13"/>
    <p:sldId id="288" r:id="rId14"/>
    <p:sldId id="336" r:id="rId15"/>
    <p:sldId id="337" r:id="rId16"/>
    <p:sldId id="289" r:id="rId17"/>
    <p:sldId id="324" r:id="rId18"/>
    <p:sldId id="361" r:id="rId19"/>
    <p:sldId id="323" r:id="rId20"/>
    <p:sldId id="292" r:id="rId21"/>
    <p:sldId id="325" r:id="rId22"/>
    <p:sldId id="326" r:id="rId23"/>
    <p:sldId id="333" r:id="rId24"/>
    <p:sldId id="332" r:id="rId25"/>
    <p:sldId id="331" r:id="rId26"/>
    <p:sldId id="294" r:id="rId27"/>
    <p:sldId id="357" r:id="rId28"/>
    <p:sldId id="330" r:id="rId29"/>
    <p:sldId id="328" r:id="rId30"/>
    <p:sldId id="364" r:id="rId31"/>
  </p:sldIdLst>
  <p:sldSz cx="9144000" cy="6858000" type="screen4x3"/>
  <p:notesSz cx="6796088" cy="992505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DF4"/>
    <a:srgbClr val="D0D8E8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34" autoAdjust="0"/>
    <p:restoredTop sz="94624" autoAdjust="0"/>
  </p:normalViewPr>
  <p:slideViewPr>
    <p:cSldViewPr>
      <p:cViewPr varScale="1">
        <p:scale>
          <a:sx n="67" d="100"/>
          <a:sy n="67" d="100"/>
        </p:scale>
        <p:origin x="448" y="5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376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dirty="0"/>
              <a:t>Завод </a:t>
            </a:r>
            <a:r>
              <a:rPr lang="en-US" dirty="0"/>
              <a:t>SUZUKI</a:t>
            </a:r>
            <a:r>
              <a:rPr lang="ru-RU" dirty="0"/>
              <a:t> </a:t>
            </a:r>
            <a:r>
              <a:rPr lang="en-US" dirty="0"/>
              <a:t>- </a:t>
            </a:r>
            <a:r>
              <a:rPr lang="ru-RU" dirty="0"/>
              <a:t>Прибыль на инвестиции</a:t>
            </a:r>
            <a:endParaRPr lang="en-US" dirty="0"/>
          </a:p>
        </c:rich>
      </c:tx>
      <c:overlay val="0"/>
      <c:spPr>
        <a:noFill/>
        <a:ln w="2155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3214285714285715"/>
          <c:y val="0.27450980392156865"/>
          <c:w val="0.54251700680272108"/>
          <c:h val="0.52287581699346408"/>
        </c:manualLayout>
      </c:layout>
      <c:lineChart>
        <c:grouping val="standard"/>
        <c:varyColors val="0"/>
        <c:ser>
          <c:idx val="0"/>
          <c:order val="0"/>
          <c:tx>
            <c:strRef>
              <c:f>Munka1!$A$5</c:f>
              <c:strCache>
                <c:ptCount val="1"/>
                <c:pt idx="0">
                  <c:v>Накопленная чистая экономия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ymbol val="none"/>
          </c:marker>
          <c:cat>
            <c:numRef>
              <c:f>Munka1!$B$1:$F$1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Munka1!$B$5:$F$5</c:f>
              <c:numCache>
                <c:formatCode>General</c:formatCode>
                <c:ptCount val="5"/>
                <c:pt idx="0">
                  <c:v>26837000</c:v>
                </c:pt>
                <c:pt idx="1">
                  <c:v>55820000</c:v>
                </c:pt>
                <c:pt idx="2">
                  <c:v>92953000</c:v>
                </c:pt>
                <c:pt idx="3">
                  <c:v>132296000</c:v>
                </c:pt>
                <c:pt idx="4">
                  <c:v>166678000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99-4C0F-A516-767389957CDA}"/>
            </c:ext>
          </c:extLst>
        </c:ser>
        <c:ser>
          <c:idx val="1"/>
          <c:order val="1"/>
          <c:tx>
            <c:strRef>
              <c:f>Munka1!$A$6</c:f>
              <c:strCache>
                <c:ptCount val="1"/>
                <c:pt idx="0">
                  <c:v>Инвестиционная стоимость (базовая цена 2011 г.)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Munka1!$B$1:$F$1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Munka1!$B$6:$F$6</c:f>
              <c:numCache>
                <c:formatCode>General</c:formatCode>
                <c:ptCount val="5"/>
                <c:pt idx="0">
                  <c:v>105000000</c:v>
                </c:pt>
                <c:pt idx="1">
                  <c:v>105000000</c:v>
                </c:pt>
                <c:pt idx="2">
                  <c:v>105000000</c:v>
                </c:pt>
                <c:pt idx="3">
                  <c:v>105000000</c:v>
                </c:pt>
                <c:pt idx="4">
                  <c:v>105000000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D99-4C0F-A516-767389957C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597776"/>
        <c:axId val="1"/>
      </c:lineChart>
      <c:catAx>
        <c:axId val="415977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r>
                  <a:rPr lang="ru-RU">
                    <a:solidFill>
                      <a:schemeClr val="bg1"/>
                    </a:solidFill>
                  </a:rPr>
                  <a:t>Годы</a:t>
                </a:r>
                <a:endParaRPr lang="hu-HU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0.4434721752187441"/>
              <c:y val="0.92132380559049132"/>
            </c:manualLayout>
          </c:layout>
          <c:overlay val="0"/>
          <c:spPr>
            <a:noFill/>
            <a:ln w="21550">
              <a:noFill/>
            </a:ln>
          </c:spPr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r>
                  <a:rPr lang="ru-RU" dirty="0">
                    <a:solidFill>
                      <a:schemeClr val="bg1"/>
                    </a:solidFill>
                  </a:rPr>
                  <a:t>Затраты / экономия (млн </a:t>
                </a:r>
                <a:r>
                  <a:rPr lang="ru-RU" dirty="0" err="1">
                    <a:solidFill>
                      <a:schemeClr val="bg1"/>
                    </a:solidFill>
                  </a:rPr>
                  <a:t>гривень</a:t>
                </a:r>
                <a:r>
                  <a:rPr lang="ru-RU" dirty="0">
                    <a:solidFill>
                      <a:schemeClr val="bg1"/>
                    </a:solidFill>
                  </a:rPr>
                  <a:t>)</a:t>
                </a:r>
                <a:endParaRPr lang="hu-HU" dirty="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3.8217825252203325E-2"/>
              <c:y val="0.21777251432433514"/>
            </c:manualLayout>
          </c:layout>
          <c:overlay val="0"/>
          <c:spPr>
            <a:noFill/>
            <a:ln w="21550">
              <a:noFill/>
            </a:ln>
          </c:spPr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41597776"/>
        <c:crosses val="autoZero"/>
        <c:crossBetween val="between"/>
        <c:dispUnits>
          <c:builtInUnit val="millions"/>
        </c:dispUnits>
      </c:valAx>
      <c:spPr>
        <a:noFill/>
        <a:ln w="21550">
          <a:noFill/>
        </a:ln>
      </c:spPr>
    </c:plotArea>
    <c:legend>
      <c:legendPos val="r"/>
      <c:layout>
        <c:manualLayout>
          <c:xMode val="edge"/>
          <c:yMode val="edge"/>
          <c:x val="0.7893639207507821"/>
          <c:y val="0.22513089005235601"/>
          <c:w val="0.20542231491136601"/>
          <c:h val="0.52617801047120416"/>
        </c:manualLayout>
      </c:layout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357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hu-HU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hu-HU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hu-HU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hu-HU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hu-HU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hu-HU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hu-HU"/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hu-HU"/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hu-HU"/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hu-HU"/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hu-HU"/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hu-HU"/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hu-HU"/>
          </a:p>
        </p:txBody>
      </p:sp>
      <p:sp>
        <p:nvSpPr>
          <p:cNvPr id="13327" name="Rectangle 1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8322925" y="-12995275"/>
            <a:ext cx="36644263" cy="27484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87" name="Rectangle 15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4875"/>
            <a:ext cx="5416550" cy="4456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33614399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-18322925" y="-12995275"/>
            <a:ext cx="36645850" cy="274859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5539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18138" cy="445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1"/>
          <p:cNvSpPr txBox="1">
            <a:spLocks noChangeArrowheads="1"/>
          </p:cNvSpPr>
          <p:nvPr/>
        </p:nvSpPr>
        <p:spPr bwMode="auto">
          <a:xfrm>
            <a:off x="2124075" y="754063"/>
            <a:ext cx="25495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hu-HU"/>
          </a:p>
        </p:txBody>
      </p:sp>
      <p:sp>
        <p:nvSpPr>
          <p:cNvPr id="145411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27663" cy="446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-18322925" y="-12995275"/>
            <a:ext cx="36645850" cy="274859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06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18138" cy="4457700"/>
          </a:xfrm>
          <a:noFill/>
          <a:ln/>
        </p:spPr>
        <p:txBody>
          <a:bodyPr wrap="none" anchor="ctr"/>
          <a:lstStyle/>
          <a:p>
            <a:endParaRPr lang="hu-HU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2124075" y="754063"/>
            <a:ext cx="25495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hu-HU"/>
          </a:p>
        </p:txBody>
      </p:sp>
      <p:sp>
        <p:nvSpPr>
          <p:cNvPr id="72707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27663" cy="446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-18322925" y="-12995275"/>
            <a:ext cx="36645850" cy="274859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18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18138" cy="4457700"/>
          </a:xfrm>
          <a:noFill/>
          <a:ln/>
        </p:spPr>
        <p:txBody>
          <a:bodyPr wrap="none" anchor="ctr"/>
          <a:lstStyle/>
          <a:p>
            <a:endParaRPr lang="hu-HU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1"/>
          <p:cNvSpPr txBox="1">
            <a:spLocks noChangeArrowheads="1"/>
          </p:cNvSpPr>
          <p:nvPr/>
        </p:nvSpPr>
        <p:spPr bwMode="auto">
          <a:xfrm>
            <a:off x="2124075" y="754063"/>
            <a:ext cx="25495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hu-HU"/>
          </a:p>
        </p:txBody>
      </p:sp>
      <p:sp>
        <p:nvSpPr>
          <p:cNvPr id="126979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27663" cy="446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1"/>
          <p:cNvSpPr txBox="1">
            <a:spLocks noChangeArrowheads="1"/>
          </p:cNvSpPr>
          <p:nvPr/>
        </p:nvSpPr>
        <p:spPr bwMode="auto">
          <a:xfrm>
            <a:off x="2124075" y="754063"/>
            <a:ext cx="25495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hu-HU"/>
          </a:p>
        </p:txBody>
      </p:sp>
      <p:sp>
        <p:nvSpPr>
          <p:cNvPr id="129027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27663" cy="446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1"/>
          <p:cNvSpPr txBox="1">
            <a:spLocks noChangeArrowheads="1"/>
          </p:cNvSpPr>
          <p:nvPr/>
        </p:nvSpPr>
        <p:spPr bwMode="auto">
          <a:xfrm>
            <a:off x="2124075" y="754063"/>
            <a:ext cx="25495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hu-HU"/>
          </a:p>
        </p:txBody>
      </p:sp>
      <p:sp>
        <p:nvSpPr>
          <p:cNvPr id="131075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27663" cy="446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-18322925" y="-12995275"/>
            <a:ext cx="36645850" cy="274859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31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18138" cy="4457700"/>
          </a:xfrm>
          <a:noFill/>
          <a:ln/>
        </p:spPr>
        <p:txBody>
          <a:bodyPr wrap="none" anchor="ctr"/>
          <a:lstStyle/>
          <a:p>
            <a:endParaRPr lang="hu-HU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1"/>
          <p:cNvSpPr txBox="1">
            <a:spLocks noChangeArrowheads="1"/>
          </p:cNvSpPr>
          <p:nvPr/>
        </p:nvSpPr>
        <p:spPr bwMode="auto">
          <a:xfrm>
            <a:off x="2124075" y="754063"/>
            <a:ext cx="25495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hu-HU"/>
          </a:p>
        </p:txBody>
      </p:sp>
      <p:sp>
        <p:nvSpPr>
          <p:cNvPr id="137219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27663" cy="446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74DDE-C327-45DC-8F94-28AA14CE6B2F}" type="datetimeFigureOut">
              <a:rPr lang="hu-HU"/>
              <a:pPr>
                <a:defRPr/>
              </a:pPr>
              <a:t>2022. 01. 20.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B7B46-79D8-4E3E-9A67-3C6FE920217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19898-12FB-435E-B638-29F0F9624F70}" type="datetimeFigureOut">
              <a:rPr lang="hu-HU"/>
              <a:pPr>
                <a:defRPr/>
              </a:pPr>
              <a:t>2022. 01. 20.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FE537-B0A3-4235-817B-EA12B7CEC7A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344E4-031B-4B25-95CE-C240935B4972}" type="datetimeFigureOut">
              <a:rPr lang="hu-HU"/>
              <a:pPr>
                <a:defRPr/>
              </a:pPr>
              <a:t>2022. 01. 20.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3E1E1-9956-405D-A88B-A615EC78E50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B0D5A-DD59-4FBB-9CB1-D55094F8F9BD}" type="datetimeFigureOut">
              <a:rPr lang="hu-HU"/>
              <a:pPr>
                <a:defRPr/>
              </a:pPr>
              <a:t>2022. 01. 20.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39D11-B296-4B28-8F8F-46CA946178D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5BB3F-44C0-4797-97DA-50C4653DC7DC}" type="datetimeFigureOut">
              <a:rPr lang="hu-HU"/>
              <a:pPr>
                <a:defRPr/>
              </a:pPr>
              <a:t>2022. 01. 20.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A5842-6982-41D8-A993-35278BE5B9D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8C7CF-C22D-49AE-A092-9D721AFC955D}" type="datetimeFigureOut">
              <a:rPr lang="hu-HU"/>
              <a:pPr>
                <a:defRPr/>
              </a:pPr>
              <a:t>2022. 01. 20.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3A38E-A7B6-4040-A4C6-087F36D69EF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BF4B1-7D49-46B7-B791-E351F19377E4}" type="datetimeFigureOut">
              <a:rPr lang="hu-HU"/>
              <a:pPr>
                <a:defRPr/>
              </a:pPr>
              <a:t>2022. 01. 20.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23320-D29D-4995-8662-0F4C6623AE4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BD7B6-054C-48C5-83BB-5A1764D7BDF6}" type="datetimeFigureOut">
              <a:rPr lang="hu-HU"/>
              <a:pPr>
                <a:defRPr/>
              </a:pPr>
              <a:t>2022. 01. 20.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36A14-1DA2-4BCF-BCBD-A4531C3D589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738E-906C-4E54-AFE1-F56B3F1674F8}" type="datetimeFigureOut">
              <a:rPr lang="hu-HU"/>
              <a:pPr>
                <a:defRPr/>
              </a:pPr>
              <a:t>2022. 01. 20.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614D6-3C6F-4A50-ACBC-CC1A8085E12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D9953-1BC3-4830-94D5-04056BD29146}" type="datetimeFigureOut">
              <a:rPr lang="hu-HU"/>
              <a:pPr>
                <a:defRPr/>
              </a:pPr>
              <a:t>2022. 01. 20.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F2D74-0BBA-4C37-AD8E-E85BC09B059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F844A-BA19-4B51-9C10-BF4F95E2E434}" type="datetimeFigureOut">
              <a:rPr lang="hu-HU"/>
              <a:pPr>
                <a:defRPr/>
              </a:pPr>
              <a:t>2022. 01. 20.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46B2C-E52C-4A87-8FFD-223F02ECAC9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9000">
              <a:srgbClr val="6E83A4"/>
            </a:gs>
            <a:gs pos="68000">
              <a:schemeClr val="accent1">
                <a:lumMod val="20000"/>
                <a:lumOff val="80000"/>
              </a:schemeClr>
            </a:gs>
            <a:gs pos="100000">
              <a:schemeClr val="bg2">
                <a:shade val="30000"/>
                <a:satMod val="200000"/>
                <a:lumMod val="86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DBB2865-DB9F-4BA5-AF1D-2107130C4D4F}" type="datetimeFigureOut">
              <a:rPr lang="hu-HU"/>
              <a:pPr>
                <a:defRPr/>
              </a:pPr>
              <a:t>2022. 01. 20.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58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5D4465-8FD4-48E6-9579-5B332BD8264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pic>
        <p:nvPicPr>
          <p:cNvPr id="1030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03"/>
            <a:ext cx="9144000" cy="9814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2"/>
          <p:cNvSpPr txBox="1">
            <a:spLocks noChangeArrowheads="1"/>
          </p:cNvSpPr>
          <p:nvPr/>
        </p:nvSpPr>
        <p:spPr bwMode="auto">
          <a:xfrm>
            <a:off x="466725" y="2060575"/>
            <a:ext cx="7523163" cy="4476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Год основания</a:t>
            </a:r>
            <a:r>
              <a:rPr lang="hu-H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: 2008</a:t>
            </a: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Газосмесительное оборудование </a:t>
            </a:r>
            <a:r>
              <a:rPr lang="hu-H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: LPG/AIR MINI COMPACT 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с 2 форсунками </a:t>
            </a:r>
            <a:r>
              <a:rPr lang="hu-H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R50 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и 3 форсунками </a:t>
            </a:r>
            <a:r>
              <a:rPr lang="hu-H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R80</a:t>
            </a: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Производительность: Подходит для производства 1200 м3/ч природного газа</a:t>
            </a: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Резервуар для хранения СУГ: 1 шт. 40 м</a:t>
            </a:r>
            <a:r>
              <a:rPr lang="hu-HU" b="1" baseline="30000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3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 над землей </a:t>
            </a: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Буферный резервуар для сжиженного газа: 1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db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 5 м</a:t>
            </a:r>
            <a:r>
              <a:rPr lang="hu-HU" b="1" baseline="30000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 3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 над землей</a:t>
            </a:r>
            <a:endParaRPr lang="hu-HU" b="1" dirty="0">
              <a:solidFill>
                <a:srgbClr val="002060"/>
              </a:solidFill>
              <a:latin typeface="Tahoma" pitchFamily="34" charset="0"/>
              <a:cs typeface="Lucida Sans Unicode" pitchFamily="34" charset="0"/>
            </a:endParaRP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Испаритель сжиженного газа: подогрев горячей воды,</a:t>
            </a:r>
            <a:r>
              <a:rPr lang="hu-H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  						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 Производительность 2х500 кг/ч</a:t>
            </a:r>
            <a:endParaRPr lang="hu-HU" b="1" dirty="0">
              <a:solidFill>
                <a:srgbClr val="002060"/>
              </a:solidFill>
              <a:latin typeface="Tahoma" pitchFamily="34" charset="0"/>
              <a:cs typeface="Lucida Sans Unicode" pitchFamily="34" charset="0"/>
            </a:endParaRP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Рабочее давление в системе: 0,3 бар (300 </a:t>
            </a:r>
            <a:r>
              <a:rPr lang="ru-RU" b="1" dirty="0" err="1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мбар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)</a:t>
            </a:r>
            <a:endParaRPr lang="hu-HU" sz="2000" b="1" dirty="0">
              <a:solidFill>
                <a:srgbClr val="002060"/>
              </a:solidFill>
              <a:latin typeface="Tahoma" pitchFamily="34" charset="0"/>
              <a:cs typeface="Lucida Sans Unicode" pitchFamily="34" charset="0"/>
            </a:endParaRPr>
          </a:p>
          <a:p>
            <a:pPr marL="342900" indent="-341313">
              <a:lnSpc>
                <a:spcPct val="108000"/>
              </a:lnSpc>
              <a:spcBef>
                <a:spcPts val="8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hu-HU" sz="2400" b="1" dirty="0">
              <a:solidFill>
                <a:srgbClr val="002060"/>
              </a:solidFill>
              <a:latin typeface="Tahoma" pitchFamily="34" charset="0"/>
              <a:cs typeface="Lucida Sans Unicode" pitchFamily="34" charset="0"/>
            </a:endParaRPr>
          </a:p>
          <a:p>
            <a:pPr marL="342900" indent="-341313">
              <a:lnSpc>
                <a:spcPct val="108000"/>
              </a:lnSpc>
              <a:spcBef>
                <a:spcPts val="8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hu-HU" sz="2400" b="1" dirty="0">
              <a:solidFill>
                <a:srgbClr val="002060"/>
              </a:solidFill>
              <a:latin typeface="Tahoma" pitchFamily="34" charset="0"/>
              <a:cs typeface="Lucida Sans Unicode" pitchFamily="34" charset="0"/>
            </a:endParaRPr>
          </a:p>
          <a:p>
            <a:pPr marL="342900" indent="-341313">
              <a:lnSpc>
                <a:spcPct val="108000"/>
              </a:lnSpc>
              <a:spcBef>
                <a:spcPts val="8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hu-HU" sz="2400" b="1" dirty="0">
              <a:solidFill>
                <a:srgbClr val="002060"/>
              </a:solidFill>
              <a:latin typeface="Tahoma" pitchFamily="34" charset="0"/>
              <a:cs typeface="Lucida Sans Unicode" pitchFamily="34" charset="0"/>
            </a:endParaRPr>
          </a:p>
          <a:p>
            <a:pPr marL="342900" indent="-341313">
              <a:lnSpc>
                <a:spcPct val="108000"/>
              </a:lnSpc>
              <a:spcBef>
                <a:spcPts val="8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2400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 </a:t>
            </a:r>
          </a:p>
          <a:p>
            <a:pPr marL="342900" indent="-341313">
              <a:lnSpc>
                <a:spcPct val="108000"/>
              </a:lnSpc>
              <a:spcBef>
                <a:spcPts val="8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2400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 </a:t>
            </a:r>
          </a:p>
          <a:p>
            <a:pPr marL="342900" indent="-341313">
              <a:lnSpc>
                <a:spcPct val="108000"/>
              </a:lnSpc>
              <a:spcBef>
                <a:spcPts val="8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hu-HU" sz="2400" b="1" dirty="0">
              <a:solidFill>
                <a:srgbClr val="002060"/>
              </a:solidFill>
              <a:latin typeface="Tahoma" pitchFamily="34" charset="0"/>
              <a:cs typeface="Lucida Sans Unicode" pitchFamily="34" charset="0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466725" y="1268413"/>
            <a:ext cx="4249738" cy="504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>
              <a:lnSpc>
                <a:spcPct val="101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АСФАЛЬТНЫЙ ЗАВОД</a:t>
            </a:r>
            <a:endParaRPr lang="hu-H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2" charset="0"/>
              <a:ea typeface="Lucida Sans Unicode" pitchFamily="32" charset="0"/>
              <a:cs typeface="Lucida Sans Unicode" pitchFamily="32" charset="0"/>
            </a:endParaRPr>
          </a:p>
        </p:txBody>
      </p:sp>
      <p:cxnSp>
        <p:nvCxnSpPr>
          <p:cNvPr id="6" name="Egyenes összekötő 5"/>
          <p:cNvCxnSpPr/>
          <p:nvPr/>
        </p:nvCxnSpPr>
        <p:spPr>
          <a:xfrm>
            <a:off x="539750" y="1773238"/>
            <a:ext cx="4032250" cy="0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0826" y="1332391"/>
            <a:ext cx="8675687" cy="521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1259632" y="1329382"/>
            <a:ext cx="73448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prstClr val="black"/>
                </a:solidFill>
              </a:rPr>
              <a:t>Завод ФОТАВ </a:t>
            </a:r>
            <a:r>
              <a:rPr lang="hu-HU" b="1" dirty="0">
                <a:solidFill>
                  <a:prstClr val="black"/>
                </a:solidFill>
              </a:rPr>
              <a:t>- </a:t>
            </a:r>
            <a:r>
              <a:rPr lang="ru-RU" b="1" dirty="0">
                <a:solidFill>
                  <a:prstClr val="black"/>
                </a:solidFill>
              </a:rPr>
              <a:t>Возврат инвестиций</a:t>
            </a:r>
            <a:endParaRPr lang="hu-H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8966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Kép 2" descr="DSC0319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925" y="1006475"/>
            <a:ext cx="7804150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588125" y="6426200"/>
            <a:ext cx="2520950" cy="431800"/>
          </a:xfrm>
          <a:prstGeom prst="rect">
            <a:avLst/>
          </a:prstGeom>
          <a:solidFill>
            <a:srgbClr val="002060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>
              <a:lnSpc>
                <a:spcPct val="101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Lucida Sans Unicode" pitchFamily="34" charset="0"/>
              </a:rPr>
              <a:t>ЗАВОД ФОТАВ</a:t>
            </a:r>
            <a:endParaRPr lang="hu-H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K:\Baticz\GÁZKEVERŐK\2016\VISEGRÁD\KÉPEK VÁLOGATÁS Gázkeverő 2016\FŐTÁV\DSC031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92899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567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431800" y="1484313"/>
            <a:ext cx="8893175" cy="504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>
              <a:lnSpc>
                <a:spcPct val="101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МЕРЫ БЕЗОПАСНОСТИ ПРИ ИСПОЛЬЗОВАНИИ СЖИЖЕННОГО ГАЗА</a:t>
            </a:r>
            <a:endParaRPr lang="hu-H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2" charset="0"/>
              <a:ea typeface="Lucida Sans Unicode" pitchFamily="32" charset="0"/>
              <a:cs typeface="Lucida Sans Unicode" pitchFamily="32" charset="0"/>
            </a:endParaRP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03"/>
            <a:ext cx="9144000" cy="9814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504825" y="1989138"/>
            <a:ext cx="7993063" cy="4475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58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hu-HU" dirty="0">
              <a:solidFill>
                <a:srgbClr val="FFFFFF"/>
              </a:solidFill>
              <a:cs typeface="Lucida Sans Unicode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Установка защиты теплоцентрали ФОТАВ</a:t>
            </a:r>
          </a:p>
          <a:p>
            <a:pPr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Функции безопасности: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поддержание постоянного соотношения пропан/воздух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дифференциальный манометр ± 100 </a:t>
            </a:r>
            <a:r>
              <a:rPr lang="ru-RU" b="1" dirty="0" err="1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мбар</a:t>
            </a:r>
            <a:endParaRPr lang="ru-RU" b="1" dirty="0">
              <a:solidFill>
                <a:srgbClr val="002060"/>
              </a:solidFill>
              <a:latin typeface="Tahoma" pitchFamily="34" charset="0"/>
              <a:cs typeface="Lucida Sans Unicode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запрет высокой пропорции пропана и воздуха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система сравнения потребления природного газа-SNG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Запрет на превышение соотношения -70% -30% природный газ-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SNG</a:t>
            </a:r>
            <a:endParaRPr lang="ru-RU" b="1" dirty="0">
              <a:solidFill>
                <a:srgbClr val="002060"/>
              </a:solidFill>
              <a:latin typeface="Tahoma" pitchFamily="34" charset="0"/>
              <a:cs typeface="Lucida Sans Unicode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- проверка плотности газа (макс. 0,8 относительной плотности)</a:t>
            </a:r>
            <a:endParaRPr lang="hu-HU" sz="2000" b="1" dirty="0">
              <a:solidFill>
                <a:srgbClr val="FFFFFF"/>
              </a:solidFill>
              <a:latin typeface="Tahoma" pitchFamily="34" charset="0"/>
              <a:cs typeface="Times New Roman" pitchFamily="18" charset="0"/>
            </a:endParaRPr>
          </a:p>
        </p:txBody>
      </p:sp>
      <p:cxnSp>
        <p:nvCxnSpPr>
          <p:cNvPr id="6" name="Egyenes összekötő 5"/>
          <p:cNvCxnSpPr/>
          <p:nvPr/>
        </p:nvCxnSpPr>
        <p:spPr>
          <a:xfrm>
            <a:off x="560388" y="2019300"/>
            <a:ext cx="6769100" cy="0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églalap 7"/>
          <p:cNvSpPr/>
          <p:nvPr/>
        </p:nvSpPr>
        <p:spPr>
          <a:xfrm>
            <a:off x="0" y="5994400"/>
            <a:ext cx="9144000" cy="86360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i="1" dirty="0">
                <a:solidFill>
                  <a:schemeClr val="tx1"/>
                </a:solidFill>
                <a:latin typeface="Tahoma" pitchFamily="34" charset="0"/>
                <a:cs typeface="Lucida Sans Unicode" pitchFamily="34" charset="0"/>
              </a:rPr>
              <a:t>СИСТЕМА ОБЕСПЕЧИВАЕТ ЗАЩИТУ УРОВНЯ SIL2 БЛАГОДАРЯ НЕСКОЛЬКИМ ВСТАВЛЕННЫМ ЭЛЕМЕНТАМ БЕЗОПАСНОСТИ</a:t>
            </a:r>
            <a:endParaRPr lang="hu-HU" b="1" i="1" dirty="0">
              <a:solidFill>
                <a:schemeClr val="tx1"/>
              </a:solidFill>
              <a:latin typeface="Tahoma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431800" y="1484313"/>
            <a:ext cx="8893175" cy="504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>
              <a:lnSpc>
                <a:spcPct val="101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ОПЫТ ЭКСПЛУАТАЦИИ</a:t>
            </a:r>
            <a:endParaRPr lang="hu-H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2" charset="0"/>
              <a:ea typeface="Lucida Sans Unicode" pitchFamily="32" charset="0"/>
              <a:cs typeface="Lucida Sans Unicode" pitchFamily="32" charset="0"/>
            </a:endParaRP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03"/>
            <a:ext cx="9144000" cy="9814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428625" y="2151063"/>
            <a:ext cx="8101013" cy="375705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002060"/>
                </a:solidFill>
                <a:cs typeface="Lucida Sans Unicode" pitchFamily="34" charset="0"/>
              </a:rPr>
              <a:t>- Устранены первоначальные проблемы вновь созданной системы (незначительные утечки в системе, зависания линии и сборки, ложные срабатывания)</a:t>
            </a:r>
          </a:p>
          <a:p>
            <a:pPr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002060"/>
                </a:solidFill>
                <a:cs typeface="Lucida Sans Unicode" pitchFamily="34" charset="0"/>
              </a:rPr>
              <a:t>- Предельные значения шума для объекта соответствуют требованиям</a:t>
            </a:r>
          </a:p>
          <a:p>
            <a:pPr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002060"/>
                </a:solidFill>
                <a:cs typeface="Lucida Sans Unicode" pitchFamily="34" charset="0"/>
              </a:rPr>
              <a:t>- Уменьшенный по финансовым соображениям объем бака (40 м3) оказывается "дефицитным" (при среднесуточной температуре -7°С достаточно 2-2,5 суток при малой доступности ГБО)</a:t>
            </a:r>
          </a:p>
          <a:p>
            <a:pPr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002060"/>
                </a:solidFill>
                <a:cs typeface="Lucida Sans Unicode" pitchFamily="34" charset="0"/>
              </a:rPr>
              <a:t>- Перевозка пропана гладкая вместе с вышеперечисленным</a:t>
            </a:r>
          </a:p>
          <a:p>
            <a:pPr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002060"/>
                </a:solidFill>
                <a:cs typeface="Lucida Sans Unicode" pitchFamily="34" charset="0"/>
              </a:rPr>
              <a:t>- Дважды за пять лет возникала неисправность, для устранения которой требовалось присутствие на объекте </a:t>
            </a:r>
            <a:r>
              <a:rPr lang="en-US" b="1" dirty="0">
                <a:solidFill>
                  <a:srgbClr val="002060"/>
                </a:solidFill>
                <a:cs typeface="Lucida Sans Unicode" pitchFamily="34" charset="0"/>
              </a:rPr>
              <a:t>TESTRITE</a:t>
            </a:r>
            <a:r>
              <a:rPr lang="ru-RU" b="1" dirty="0">
                <a:solidFill>
                  <a:srgbClr val="002060"/>
                </a:solidFill>
                <a:cs typeface="Lucida Sans Unicode" pitchFamily="34" charset="0"/>
              </a:rPr>
              <a:t>.</a:t>
            </a:r>
            <a:endParaRPr lang="hu-HU" b="1" dirty="0">
              <a:solidFill>
                <a:srgbClr val="002060"/>
              </a:solidFill>
              <a:latin typeface="Tahoma" pitchFamily="34" charset="0"/>
              <a:cs typeface="Lucida Sans Unicode" pitchFamily="34" charset="0"/>
            </a:endParaRPr>
          </a:p>
        </p:txBody>
      </p:sp>
      <p:cxnSp>
        <p:nvCxnSpPr>
          <p:cNvPr id="6" name="Egyenes összekötő 5"/>
          <p:cNvCxnSpPr/>
          <p:nvPr/>
        </p:nvCxnSpPr>
        <p:spPr>
          <a:xfrm>
            <a:off x="560388" y="2019300"/>
            <a:ext cx="6769100" cy="0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431800" y="1484313"/>
            <a:ext cx="8893175" cy="504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>
              <a:lnSpc>
                <a:spcPct val="101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ОПЫТ ЭКСПЛУАТАЦИИ</a:t>
            </a:r>
            <a:endParaRPr lang="hu-H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2" charset="0"/>
              <a:ea typeface="Lucida Sans Unicode" pitchFamily="32" charset="0"/>
              <a:cs typeface="Lucida Sans Unicode" pitchFamily="32" charset="0"/>
            </a:endParaRP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03"/>
            <a:ext cx="9144000" cy="9814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429013" y="2151360"/>
            <a:ext cx="8100640" cy="464960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285750" indent="-285750">
              <a:spcBef>
                <a:spcPts val="1200"/>
              </a:spcBef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002060"/>
                </a:solidFill>
                <a:cs typeface="Lucida Sans Unicode" pitchFamily="34" charset="0"/>
              </a:rPr>
              <a:t>о</a:t>
            </a: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борудование поддерживалось на высоком уровне. Годовая стоимость обслуживания рассчитывается быстро и составляет 2% от стоимости инвестиций в год.</a:t>
            </a:r>
            <a:endParaRPr lang="en-US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Bef>
                <a:spcPts val="1200"/>
              </a:spcBef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Пока в этом сезоне мы использовали 55 тонн пропана.</a:t>
            </a:r>
            <a:endParaRPr lang="hu-HU" b="1" dirty="0">
              <a:solidFill>
                <a:srgbClr val="002060"/>
              </a:solidFill>
              <a:latin typeface="Tahoma" pitchFamily="34" charset="0"/>
              <a:cs typeface="Lucida Sans Unicode" pitchFamily="34" charset="0"/>
            </a:endParaRPr>
          </a:p>
          <a:p>
            <a:pPr marL="285750" indent="-285750">
              <a:spcBef>
                <a:spcPts val="1200"/>
              </a:spcBef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Общее количество часов работы: 3650 часов с момента ввода в эксплуатацию</a:t>
            </a:r>
            <a:endParaRPr lang="en-US" b="1" dirty="0">
              <a:solidFill>
                <a:srgbClr val="002060"/>
              </a:solidFill>
              <a:latin typeface="Tahoma" pitchFamily="34" charset="0"/>
              <a:cs typeface="Lucida Sans Unicode" pitchFamily="34" charset="0"/>
            </a:endParaRPr>
          </a:p>
          <a:p>
            <a:pPr marL="285750" indent="-285750">
              <a:spcBef>
                <a:spcPts val="1200"/>
              </a:spcBef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Срок окупаемости: 3565 дней</a:t>
            </a:r>
            <a:endParaRPr lang="hu-HU" b="1" dirty="0">
              <a:solidFill>
                <a:srgbClr val="002060"/>
              </a:solidFill>
              <a:latin typeface="Tahoma" pitchFamily="34" charset="0"/>
              <a:cs typeface="Lucida Sans Unicode" pitchFamily="34" charset="0"/>
            </a:endParaRPr>
          </a:p>
          <a:p>
            <a:pPr>
              <a:spcBef>
                <a:spcPts val="12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Экономия затрат на газ грн./год:        Общая стоимость:</a:t>
            </a:r>
          </a:p>
          <a:p>
            <a:pPr marL="285750" indent="-285750">
              <a:spcBef>
                <a:spcPts val="1200"/>
              </a:spcBef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hu-H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2011: 16 623 015   						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   </a:t>
            </a:r>
            <a:r>
              <a:rPr lang="hu-H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4 332 523</a:t>
            </a:r>
          </a:p>
          <a:p>
            <a:pPr marL="285750" indent="-285750">
              <a:spcBef>
                <a:spcPts val="1200"/>
              </a:spcBef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hu-H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2012: 40 158 648 					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          </a:t>
            </a:r>
            <a:r>
              <a:rPr lang="hu-H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6 511 140</a:t>
            </a:r>
          </a:p>
          <a:p>
            <a:pPr marL="285750" indent="-285750">
              <a:spcBef>
                <a:spcPts val="1200"/>
              </a:spcBef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hu-H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2013: 46 328 558					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          </a:t>
            </a:r>
            <a:r>
              <a:rPr lang="hu-H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3 493 234</a:t>
            </a:r>
          </a:p>
          <a:p>
            <a:pPr marL="3028950" lvl="6">
              <a:spcBef>
                <a:spcPts val="12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hu-H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Данные от менеджера теплоцентрали</a:t>
            </a:r>
            <a:endParaRPr lang="hu-HU" b="1" dirty="0">
              <a:solidFill>
                <a:srgbClr val="002060"/>
              </a:solidFill>
              <a:latin typeface="Tahoma" pitchFamily="34" charset="0"/>
              <a:cs typeface="Lucida Sans Unicode" pitchFamily="34" charset="0"/>
            </a:endParaRPr>
          </a:p>
        </p:txBody>
      </p:sp>
      <p:cxnSp>
        <p:nvCxnSpPr>
          <p:cNvPr id="6" name="Egyenes összekötő 5"/>
          <p:cNvCxnSpPr/>
          <p:nvPr/>
        </p:nvCxnSpPr>
        <p:spPr>
          <a:xfrm>
            <a:off x="560388" y="2019300"/>
            <a:ext cx="6769100" cy="0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2"/>
          <p:cNvSpPr txBox="1">
            <a:spLocks noChangeArrowheads="1"/>
          </p:cNvSpPr>
          <p:nvPr/>
        </p:nvSpPr>
        <p:spPr bwMode="auto">
          <a:xfrm>
            <a:off x="468313" y="1628800"/>
            <a:ext cx="7523162" cy="4476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Газосмесительное оборудование: LPG / AIR COMPACT R-4</a:t>
            </a: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Производительность: Подходит для производства 900 м3/ч природного газа</a:t>
            </a: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Резервуар для хранения СУГ: 1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db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 40 м3 под землей</a:t>
            </a: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Буферный резервуар для синтетического газа: 1 шт. 5 м3 над землей</a:t>
            </a: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Испаритель LPG: подогрев горячей воды,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производительность 1x1000 кг/ч</a:t>
            </a: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Отопительный модуль: 2 газовых котла типа RAYPAK EH-0330</a:t>
            </a: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Мощность: 90 кВт/шт.</a:t>
            </a: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Рабочее давление в системе: 0,5 бар (500 </a:t>
            </a:r>
            <a:r>
              <a:rPr lang="ru-RU" b="1" dirty="0" err="1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мбар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)</a:t>
            </a:r>
            <a:endParaRPr lang="hu-HU" sz="2400" b="1" dirty="0">
              <a:solidFill>
                <a:srgbClr val="000000"/>
              </a:solidFill>
              <a:latin typeface="Tahoma" pitchFamily="34" charset="0"/>
              <a:cs typeface="Lucida Sans Unicode" pitchFamily="34" charset="0"/>
            </a:endParaRPr>
          </a:p>
          <a:p>
            <a:pPr marL="342900" indent="-341313">
              <a:lnSpc>
                <a:spcPct val="108000"/>
              </a:lnSpc>
              <a:spcBef>
                <a:spcPts val="8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hu-HU" sz="2400" b="1" dirty="0">
              <a:solidFill>
                <a:srgbClr val="000000"/>
              </a:solidFill>
              <a:latin typeface="Tahoma" pitchFamily="34" charset="0"/>
              <a:cs typeface="Lucida Sans Unicode" pitchFamily="34" charset="0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468313" y="979488"/>
            <a:ext cx="8208963" cy="504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>
              <a:lnSpc>
                <a:spcPct val="101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Lucida Sans Unicode" pitchFamily="34" charset="0"/>
              </a:rPr>
              <a:t>ЗАВОД «СОМБАТЕЛИ»</a:t>
            </a:r>
            <a:endParaRPr lang="hu-HU" sz="2800" b="1" dirty="0">
              <a:solidFill>
                <a:srgbClr val="00206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  <a:cs typeface="Lucida Sans Unicode" pitchFamily="34" charset="0"/>
            </a:endParaRPr>
          </a:p>
        </p:txBody>
      </p:sp>
      <p:cxnSp>
        <p:nvCxnSpPr>
          <p:cNvPr id="6" name="Egyenes összekötő 5"/>
          <p:cNvCxnSpPr/>
          <p:nvPr/>
        </p:nvCxnSpPr>
        <p:spPr>
          <a:xfrm>
            <a:off x="539552" y="1484313"/>
            <a:ext cx="7632700" cy="0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Kép 2" descr="DSC0115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675" y="1008063"/>
            <a:ext cx="7740650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588125" y="6426200"/>
            <a:ext cx="2520950" cy="431800"/>
          </a:xfrm>
          <a:prstGeom prst="rect">
            <a:avLst/>
          </a:prstGeom>
          <a:solidFill>
            <a:srgbClr val="002060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>
              <a:lnSpc>
                <a:spcPct val="101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Lucida Sans Unicode" pitchFamily="34" charset="0"/>
              </a:rPr>
              <a:t>СОМБАТЕЛИ</a:t>
            </a:r>
            <a:endParaRPr lang="hu-H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K:\Baticz\GÁZKEVERŐK\2016\VISEGRÁD\KÉPEK VÁLOGATÁS Gázkeverő 2016\SZOVA\DSC011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8497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67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Kép 2" descr="DSC0116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675" y="1052513"/>
            <a:ext cx="7740650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588125" y="6426200"/>
            <a:ext cx="2520950" cy="431800"/>
          </a:xfrm>
          <a:prstGeom prst="rect">
            <a:avLst/>
          </a:prstGeom>
          <a:solidFill>
            <a:srgbClr val="002060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>
              <a:lnSpc>
                <a:spcPct val="101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Lucida Sans Unicode" pitchFamily="34" charset="0"/>
              </a:rPr>
              <a:t>СОМБАТЕЛИ</a:t>
            </a:r>
            <a:endParaRPr lang="hu-H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Kép 2" descr="Gázkeverő Dunaújváros II 00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" y="984250"/>
            <a:ext cx="7829550" cy="58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588125" y="6426200"/>
            <a:ext cx="2520950" cy="431800"/>
          </a:xfrm>
          <a:prstGeom prst="rect">
            <a:avLst/>
          </a:prstGeom>
          <a:solidFill>
            <a:srgbClr val="002060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>
              <a:lnSpc>
                <a:spcPct val="101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АСФАЛЬТНЫЙ ЗАВОД</a:t>
            </a:r>
            <a:endParaRPr lang="hu-H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2" charset="0"/>
              <a:ea typeface="Lucida Sans Unicode" pitchFamily="32" charset="0"/>
              <a:cs typeface="Lucida Sans Unicode" pitchFamily="32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466725" y="2203450"/>
            <a:ext cx="7588250" cy="3673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Резервуар для хранения: 1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db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 25 м3 под землей</a:t>
            </a: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Испаритель: 2 х 750 кг/ч</a:t>
            </a: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Отопительный модуль: 3 котла с закрытым дымоходом </a:t>
            </a:r>
            <a:r>
              <a:rPr lang="hu-H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VIESSMANN VITODENS 200 (80 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кВт)</a:t>
            </a: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Газосмесительное оборудование: </a:t>
            </a:r>
            <a:r>
              <a:rPr lang="hu-H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LPG/AIR VMG-CF 150-50 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производительностью 1500 м3/ч</a:t>
            </a: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Регулятор объема: Регулируемый электропневматический клапан </a:t>
            </a:r>
            <a:r>
              <a:rPr lang="hu-H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FISHER GX-225-A4</a:t>
            </a:r>
            <a:endParaRPr lang="en-GB" sz="2000" dirty="0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Tahoma" pitchFamily="34" charset="0"/>
              <a:cs typeface="Lucida Sans Unicode" pitchFamily="34" charset="0"/>
            </a:endParaRPr>
          </a:p>
        </p:txBody>
      </p:sp>
      <p:pic>
        <p:nvPicPr>
          <p:cNvPr id="1361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03"/>
            <a:ext cx="9144000" cy="9814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466724" y="1238250"/>
            <a:ext cx="5257403" cy="504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>
              <a:lnSpc>
                <a:spcPct val="101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Предприятие «ВЕСПРЕМ»</a:t>
            </a:r>
            <a:endParaRPr lang="hu-H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2" charset="0"/>
              <a:ea typeface="Lucida Sans Unicode" pitchFamily="32" charset="0"/>
              <a:cs typeface="Lucida Sans Unicode" pitchFamily="32" charset="0"/>
            </a:endParaRPr>
          </a:p>
        </p:txBody>
      </p:sp>
      <p:cxnSp>
        <p:nvCxnSpPr>
          <p:cNvPr id="7" name="Egyenes összekötő 6"/>
          <p:cNvCxnSpPr>
            <a:cxnSpLocks/>
          </p:cNvCxnSpPr>
          <p:nvPr/>
        </p:nvCxnSpPr>
        <p:spPr>
          <a:xfrm>
            <a:off x="539750" y="1773238"/>
            <a:ext cx="4968354" cy="0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0" y="5732463"/>
            <a:ext cx="9144000" cy="865187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b="1" i="1" dirty="0">
                <a:solidFill>
                  <a:schemeClr val="tx1"/>
                </a:solidFill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ОЖИДАЕМАЯ ЭКОНОМИЯ В 2011-2014 ГГ. ПОДГОТОВЛЕНО ПУТЕМ АНАЛИЗА ГОДОВЫХ ДАННЫХ ПОТРЕБЛЕНИЯ</a:t>
            </a:r>
            <a:endParaRPr lang="hu-HU" b="1" i="1" dirty="0">
              <a:solidFill>
                <a:schemeClr val="tx1"/>
              </a:solidFill>
              <a:latin typeface="Tahoma" pitchFamily="32" charset="0"/>
              <a:ea typeface="Lucida Sans Unicode" pitchFamily="32" charset="0"/>
              <a:cs typeface="Lucida Sans Unicode" pitchFamily="3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623050" y="6426200"/>
            <a:ext cx="2520950" cy="431800"/>
          </a:xfrm>
          <a:prstGeom prst="rect">
            <a:avLst/>
          </a:prstGeom>
          <a:solidFill>
            <a:srgbClr val="002060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>
              <a:lnSpc>
                <a:spcPct val="101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ВЕСПРЕМ</a:t>
            </a:r>
            <a:endParaRPr lang="hu-H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2" charset="0"/>
              <a:ea typeface="Lucida Sans Unicode" pitchFamily="32" charset="0"/>
              <a:cs typeface="Lucida Sans Unicode" pitchFamily="32" charset="0"/>
            </a:endParaRPr>
          </a:p>
        </p:txBody>
      </p:sp>
      <p:pic>
        <p:nvPicPr>
          <p:cNvPr id="138242" name="Kép 2" descr="IMG_20150420_13075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4936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588125" y="6426200"/>
            <a:ext cx="2520950" cy="431800"/>
          </a:xfrm>
          <a:prstGeom prst="rect">
            <a:avLst/>
          </a:prstGeom>
          <a:solidFill>
            <a:srgbClr val="002060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>
              <a:lnSpc>
                <a:spcPct val="101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ВЕСПРЕМ</a:t>
            </a:r>
            <a:endParaRPr lang="hu-H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2" charset="0"/>
              <a:ea typeface="Lucida Sans Unicode" pitchFamily="32" charset="0"/>
              <a:cs typeface="Lucida Sans Unicode" pitchFamily="32" charset="0"/>
            </a:endParaRPr>
          </a:p>
        </p:txBody>
      </p:sp>
      <p:pic>
        <p:nvPicPr>
          <p:cNvPr id="14029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1052513"/>
            <a:ext cx="8477250" cy="531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588125" y="6426200"/>
            <a:ext cx="2520950" cy="431800"/>
          </a:xfrm>
          <a:prstGeom prst="rect">
            <a:avLst/>
          </a:prstGeom>
          <a:solidFill>
            <a:srgbClr val="002060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>
              <a:lnSpc>
                <a:spcPct val="101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ВЕСПРЕМ</a:t>
            </a:r>
            <a:endParaRPr lang="hu-H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2" charset="0"/>
              <a:ea typeface="Lucida Sans Unicode" pitchFamily="32" charset="0"/>
              <a:cs typeface="Lucida Sans Unicode" pitchFamily="32" charset="0"/>
            </a:endParaRPr>
          </a:p>
        </p:txBody>
      </p:sp>
      <p:pic>
        <p:nvPicPr>
          <p:cNvPr id="1413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675" y="1065213"/>
            <a:ext cx="8502650" cy="5303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588125" y="6426200"/>
            <a:ext cx="2520950" cy="431800"/>
          </a:xfrm>
          <a:prstGeom prst="rect">
            <a:avLst/>
          </a:prstGeom>
          <a:solidFill>
            <a:srgbClr val="002060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>
              <a:lnSpc>
                <a:spcPct val="101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ВЕСПРЕМ</a:t>
            </a:r>
            <a:endParaRPr lang="hu-H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2" charset="0"/>
              <a:ea typeface="Lucida Sans Unicode" pitchFamily="32" charset="0"/>
              <a:cs typeface="Lucida Sans Unicode" pitchFamily="32" charset="0"/>
            </a:endParaRPr>
          </a:p>
        </p:txBody>
      </p:sp>
      <p:pic>
        <p:nvPicPr>
          <p:cNvPr id="14233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25" y="1041400"/>
            <a:ext cx="8413750" cy="5360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588125" y="6426200"/>
            <a:ext cx="2520950" cy="431800"/>
          </a:xfrm>
          <a:prstGeom prst="rect">
            <a:avLst/>
          </a:prstGeom>
          <a:solidFill>
            <a:srgbClr val="002060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>
              <a:lnSpc>
                <a:spcPct val="101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ВЕСПРЕМ</a:t>
            </a:r>
            <a:endParaRPr lang="hu-H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2" charset="0"/>
              <a:ea typeface="Lucida Sans Unicode" pitchFamily="32" charset="0"/>
              <a:cs typeface="Lucida Sans Unicode" pitchFamily="32" charset="0"/>
            </a:endParaRPr>
          </a:p>
        </p:txBody>
      </p:sp>
      <p:pic>
        <p:nvPicPr>
          <p:cNvPr id="14336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75" y="1041400"/>
            <a:ext cx="8731250" cy="5345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466725" y="2157413"/>
            <a:ext cx="7588250" cy="41513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Резервуар для хранения: 1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db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 15 м3 под землей</a:t>
            </a: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Испаритель: 1 х 750 кг/ч</a:t>
            </a: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Отопительный модуль: 2 котла </a:t>
            </a:r>
            <a:r>
              <a:rPr lang="hu-H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VIESSMANN VITODENS 200 (80 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кВт) с закрытым дымоходом</a:t>
            </a: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Газосмесительное оборудование: </a:t>
            </a:r>
            <a:r>
              <a:rPr lang="hu-H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LPG/AIR VMG-CF 150-50 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производительностью 1500 м3/ч</a:t>
            </a: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Регулятор объема: Регулируемый электропневматический клапан </a:t>
            </a:r>
            <a:r>
              <a:rPr lang="hu-H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FISHER GX-50</a:t>
            </a:r>
            <a:endParaRPr lang="en-GB" sz="2000" dirty="0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Tahoma" pitchFamily="34" charset="0"/>
              <a:cs typeface="Lucida Sans Unicode" pitchFamily="34" charset="0"/>
            </a:endParaRPr>
          </a:p>
        </p:txBody>
      </p:sp>
      <p:pic>
        <p:nvPicPr>
          <p:cNvPr id="1443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03"/>
            <a:ext cx="9144000" cy="9814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466725" y="1268413"/>
            <a:ext cx="8281988" cy="504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>
              <a:lnSpc>
                <a:spcPct val="101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ПРЕДПРИЯТИЕ «СОМБАТЕЛИ»</a:t>
            </a:r>
            <a:endParaRPr lang="hu-H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2" charset="0"/>
              <a:ea typeface="Lucida Sans Unicode" pitchFamily="32" charset="0"/>
              <a:cs typeface="Lucida Sans Unicode" pitchFamily="32" charset="0"/>
            </a:endParaRPr>
          </a:p>
        </p:txBody>
      </p:sp>
      <p:cxnSp>
        <p:nvCxnSpPr>
          <p:cNvPr id="7" name="Egyenes összekötő 6"/>
          <p:cNvCxnSpPr/>
          <p:nvPr/>
        </p:nvCxnSpPr>
        <p:spPr>
          <a:xfrm>
            <a:off x="539750" y="1773238"/>
            <a:ext cx="6840538" cy="0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K:\Baticz\GÁZKEVERŐK\2016\VISEGRÁD\KÉPEK VÁLOGATÁS Gázkeverő 2016\BPW\DSC033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92899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112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Kép 2" descr="DSC0335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163" y="998538"/>
            <a:ext cx="7813675" cy="585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588125" y="6426200"/>
            <a:ext cx="2520950" cy="431800"/>
          </a:xfrm>
          <a:prstGeom prst="rect">
            <a:avLst/>
          </a:prstGeom>
          <a:solidFill>
            <a:srgbClr val="002060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>
              <a:lnSpc>
                <a:spcPct val="101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СОМБАТЕЛИ</a:t>
            </a:r>
            <a:endParaRPr lang="hu-H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2" charset="0"/>
              <a:ea typeface="Lucida Sans Unicode" pitchFamily="32" charset="0"/>
              <a:cs typeface="Lucida Sans Unicode" pitchFamily="32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Kép 2" descr="DSC0337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8338" y="1003300"/>
            <a:ext cx="7807325" cy="585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588125" y="6426200"/>
            <a:ext cx="2520950" cy="431800"/>
          </a:xfrm>
          <a:prstGeom prst="rect">
            <a:avLst/>
          </a:prstGeom>
          <a:solidFill>
            <a:srgbClr val="002060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>
              <a:lnSpc>
                <a:spcPct val="101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СОМБАТЕЛИ</a:t>
            </a:r>
            <a:endParaRPr lang="hu-H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2" charset="0"/>
              <a:ea typeface="Lucida Sans Unicode" pitchFamily="32" charset="0"/>
              <a:cs typeface="Lucida Sans Unicode" pitchFamily="32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4050" y="995363"/>
            <a:ext cx="7835900" cy="5414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588125" y="6426200"/>
            <a:ext cx="2520950" cy="431800"/>
          </a:xfrm>
          <a:prstGeom prst="rect">
            <a:avLst/>
          </a:prstGeom>
          <a:solidFill>
            <a:srgbClr val="002060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>
              <a:lnSpc>
                <a:spcPct val="101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АСФАЛЬТНЫЙ ЗАВОД</a:t>
            </a:r>
            <a:endParaRPr lang="hu-H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2" charset="0"/>
              <a:ea typeface="Lucida Sans Unicode" pitchFamily="32" charset="0"/>
              <a:cs typeface="Lucida Sans Unicode" pitchFamily="32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K:\Baticz\GÁZKEVERŐK\2016\VISEGRÁD\KÉPEK VÁLOGATÁS Gázkeverő 2016\BPW\DSC042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928992" cy="567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780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2"/>
          <p:cNvSpPr txBox="1">
            <a:spLocks noChangeArrowheads="1"/>
          </p:cNvSpPr>
          <p:nvPr/>
        </p:nvSpPr>
        <p:spPr bwMode="auto">
          <a:xfrm>
            <a:off x="466725" y="2133600"/>
            <a:ext cx="7523163" cy="4476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Ввод в эксплуатацию: 2010 г.</a:t>
            </a: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Газосмесительное оборудование: LPG/AIR VMG-CF 250-200</a:t>
            </a: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  Мощность: возможность производства 4500 м</a:t>
            </a:r>
            <a:r>
              <a:rPr lang="ru-RU" sz="1600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3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/ч природного газа</a:t>
            </a: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Резервуар для хранения СУГ: 2 130 м3 под землей</a:t>
            </a: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Испаритель СУГ: водяной нагрев, производительность 4x1000 кг/ч</a:t>
            </a: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Отопительный модуль: 6 газовых котлов типа BUDERUS GB-162 Мощность: 100 кВт/шт.</a:t>
            </a:r>
          </a:p>
          <a:p>
            <a:pPr marL="342900" indent="-341313">
              <a:lnSpc>
                <a:spcPct val="12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Рабочее давление системы: 1,5 бар (1500 </a:t>
            </a:r>
            <a:r>
              <a:rPr lang="ru-RU" b="1" dirty="0" err="1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мбар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)</a:t>
            </a:r>
            <a:endParaRPr lang="hu-HU" sz="2400" b="1" dirty="0">
              <a:solidFill>
                <a:srgbClr val="002060"/>
              </a:solidFill>
              <a:latin typeface="Tahoma" pitchFamily="34" charset="0"/>
              <a:cs typeface="Lucida Sans Unicode" pitchFamily="34" charset="0"/>
            </a:endParaRPr>
          </a:p>
          <a:p>
            <a:pPr marL="342900" indent="-341313">
              <a:lnSpc>
                <a:spcPct val="108000"/>
              </a:lnSpc>
              <a:spcBef>
                <a:spcPts val="800"/>
              </a:spcBef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hu-HU" sz="2400" b="1" dirty="0">
              <a:solidFill>
                <a:srgbClr val="002060"/>
              </a:solidFill>
              <a:latin typeface="Tahoma" pitchFamily="34" charset="0"/>
              <a:cs typeface="Lucida Sans Unicode" pitchFamily="34" charset="0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466725" y="1268413"/>
            <a:ext cx="4249738" cy="504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>
              <a:lnSpc>
                <a:spcPct val="101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ЗАВОД</a:t>
            </a:r>
            <a:r>
              <a:rPr lang="hu-H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 SUZUKI</a:t>
            </a:r>
          </a:p>
        </p:txBody>
      </p:sp>
      <p:cxnSp>
        <p:nvCxnSpPr>
          <p:cNvPr id="6" name="Egyenes összekötő 5"/>
          <p:cNvCxnSpPr/>
          <p:nvPr/>
        </p:nvCxnSpPr>
        <p:spPr>
          <a:xfrm>
            <a:off x="539750" y="1773238"/>
            <a:ext cx="3960813" cy="0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03"/>
            <a:ext cx="9144000" cy="9814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1682" name="Text Box 3"/>
          <p:cNvSpPr txBox="1">
            <a:spLocks noChangeArrowheads="1"/>
          </p:cNvSpPr>
          <p:nvPr/>
        </p:nvSpPr>
        <p:spPr bwMode="auto">
          <a:xfrm>
            <a:off x="179388" y="2276475"/>
            <a:ext cx="7993062" cy="23002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lvl="1" indent="-280988">
              <a:spcBef>
                <a:spcPts val="800"/>
              </a:spcBef>
              <a:spcAft>
                <a:spcPts val="80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Дата установки: 2010 г.</a:t>
            </a:r>
          </a:p>
          <a:p>
            <a:pPr lvl="1" indent="-280988">
              <a:spcBef>
                <a:spcPts val="800"/>
              </a:spcBef>
              <a:spcAft>
                <a:spcPts val="80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Инвестиционная стоимость: 100 миллионов гривен</a:t>
            </a:r>
          </a:p>
          <a:p>
            <a:pPr lvl="1" indent="-280988">
              <a:spcBef>
                <a:spcPts val="800"/>
              </a:spcBef>
              <a:spcAft>
                <a:spcPts val="80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Производительность оборудования: 4500 м3/ч</a:t>
            </a:r>
          </a:p>
          <a:p>
            <a:pPr lvl="1" indent="-280988">
              <a:spcBef>
                <a:spcPts val="800"/>
              </a:spcBef>
              <a:spcAft>
                <a:spcPts val="80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Скорость снижения производительности: 1700 м3/ч</a:t>
            </a:r>
          </a:p>
          <a:p>
            <a:pPr lvl="1" indent="-280988">
              <a:spcBef>
                <a:spcPts val="800"/>
              </a:spcBef>
              <a:spcAft>
                <a:spcPts val="80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Среднегодовой расход газа PB: </a:t>
            </a:r>
            <a:r>
              <a:rPr lang="ru-RU" b="1" dirty="0" err="1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ок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. 100 тонн</a:t>
            </a:r>
            <a:endParaRPr lang="hu-HU" b="1" dirty="0">
              <a:solidFill>
                <a:srgbClr val="002060"/>
              </a:solidFill>
              <a:latin typeface="Tahoma" pitchFamily="34" charset="0"/>
              <a:cs typeface="Lucida Sans Unicode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0" y="5516563"/>
            <a:ext cx="9144000" cy="865187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630238" algn="ctr">
              <a:lnSpc>
                <a:spcPct val="12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200" b="1" i="1" dirty="0">
                <a:solidFill>
                  <a:schemeClr val="tx1"/>
                </a:solidFill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ИНВЕСТИЦИИ ВЕРНУЛИСЬ В 2013 ГОДУ!</a:t>
            </a:r>
            <a:endParaRPr lang="hu-HU" sz="2200" b="1" i="1" dirty="0">
              <a:solidFill>
                <a:schemeClr val="tx1"/>
              </a:solidFill>
              <a:latin typeface="Tahoma" pitchFamily="32" charset="0"/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466725" y="1268413"/>
            <a:ext cx="4249738" cy="504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>
              <a:lnSpc>
                <a:spcPct val="101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ЗАВОД</a:t>
            </a:r>
            <a:r>
              <a:rPr lang="hu-H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 SUZUKI</a:t>
            </a:r>
          </a:p>
        </p:txBody>
      </p:sp>
      <p:cxnSp>
        <p:nvCxnSpPr>
          <p:cNvPr id="9" name="Egyenes összekötő 8"/>
          <p:cNvCxnSpPr/>
          <p:nvPr/>
        </p:nvCxnSpPr>
        <p:spPr>
          <a:xfrm>
            <a:off x="539750" y="1773238"/>
            <a:ext cx="3960813" cy="0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7151616"/>
              </p:ext>
            </p:extLst>
          </p:nvPr>
        </p:nvGraphicFramePr>
        <p:xfrm>
          <a:off x="323528" y="1340768"/>
          <a:ext cx="8424936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Kép 4" descr="Suzuki gázkeverő 05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38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588125" y="6426200"/>
            <a:ext cx="2520950" cy="431800"/>
          </a:xfrm>
          <a:prstGeom prst="rect">
            <a:avLst/>
          </a:prstGeom>
          <a:solidFill>
            <a:srgbClr val="002060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>
              <a:lnSpc>
                <a:spcPct val="101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ЗАВОД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SUZUKI</a:t>
            </a:r>
            <a:endParaRPr lang="hu-H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2" charset="0"/>
              <a:ea typeface="Lucida Sans Unicode" pitchFamily="32" charset="0"/>
              <a:cs typeface="Lucida Sans Unicode" pitchFamily="32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588125" y="6426200"/>
            <a:ext cx="2520950" cy="431800"/>
          </a:xfrm>
          <a:prstGeom prst="rect">
            <a:avLst/>
          </a:prstGeom>
          <a:solidFill>
            <a:srgbClr val="002060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>
              <a:lnSpc>
                <a:spcPct val="101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ЗАВОД</a:t>
            </a:r>
            <a:r>
              <a:rPr lang="hu-H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 SUZUKI</a:t>
            </a:r>
          </a:p>
        </p:txBody>
      </p:sp>
      <p:pic>
        <p:nvPicPr>
          <p:cNvPr id="119810" name="Kép 2" descr="Suzuki gázkeverő 05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68413"/>
            <a:ext cx="915987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ext Box 2"/>
          <p:cNvSpPr txBox="1">
            <a:spLocks noChangeArrowheads="1"/>
          </p:cNvSpPr>
          <p:nvPr/>
        </p:nvSpPr>
        <p:spPr bwMode="auto">
          <a:xfrm>
            <a:off x="495300" y="1989138"/>
            <a:ext cx="7775575" cy="3751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41313">
              <a:lnSpc>
                <a:spcPct val="11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Ввод в эксплуатацию: 2011 г.</a:t>
            </a:r>
          </a:p>
          <a:p>
            <a:pPr marL="342900" indent="-341313">
              <a:lnSpc>
                <a:spcPct val="11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Газосмесительное оборудование: LPG/AIR VMG-CF 200-65</a:t>
            </a:r>
          </a:p>
          <a:p>
            <a:pPr marL="342900" indent="-341313">
              <a:lnSpc>
                <a:spcPct val="11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Мощность: возможность производства 2000 м3/ч природного газа</a:t>
            </a:r>
          </a:p>
          <a:p>
            <a:pPr marL="342900" indent="-341313">
              <a:lnSpc>
                <a:spcPct val="11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Резервуар для хранения СУГ: 1 40 м3 под землей</a:t>
            </a:r>
          </a:p>
          <a:p>
            <a:pPr marL="342900" indent="-341313">
              <a:lnSpc>
                <a:spcPct val="11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Испаритель LPG: подогрев горячей воды, производительность 2x1000 кг/ч</a:t>
            </a:r>
          </a:p>
          <a:p>
            <a:pPr marL="342900" indent="-341313">
              <a:lnSpc>
                <a:spcPct val="11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Отопительный модуль: 3 газовых котла VIESSMANN VITODENS-200</a:t>
            </a:r>
          </a:p>
          <a:p>
            <a:pPr marL="342900" indent="-341313">
              <a:lnSpc>
                <a:spcPct val="11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Мощность: 100 кВт/шт.</a:t>
            </a:r>
          </a:p>
          <a:p>
            <a:pPr marL="342900" indent="-341313">
              <a:lnSpc>
                <a:spcPct val="110000"/>
              </a:lnSpc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Рабочее давление в системе: 2,0 бар / 500 </a:t>
            </a:r>
            <a:r>
              <a:rPr lang="ru-RU" b="1" dirty="0" err="1">
                <a:solidFill>
                  <a:srgbClr val="002060"/>
                </a:solidFill>
                <a:latin typeface="Tahoma" pitchFamily="34" charset="0"/>
                <a:cs typeface="Lucida Sans Unicode" pitchFamily="34" charset="0"/>
              </a:rPr>
              <a:t>мбар</a:t>
            </a:r>
            <a:endParaRPr lang="hu-HU" b="1" dirty="0">
              <a:solidFill>
                <a:srgbClr val="002060"/>
              </a:solidFill>
              <a:latin typeface="Tahoma" pitchFamily="34" charset="0"/>
              <a:cs typeface="Lucida Sans Unicode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5994400"/>
            <a:ext cx="9144000" cy="86360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630238" algn="ctr">
              <a:lnSpc>
                <a:spcPct val="12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200" b="1" i="1" dirty="0">
                <a:solidFill>
                  <a:schemeClr val="tx1"/>
                </a:solidFill>
                <a:latin typeface="Tahoma" pitchFamily="32" charset="0"/>
                <a:ea typeface="Lucida Sans Unicode" pitchFamily="32" charset="0"/>
                <a:cs typeface="Lucida Sans Unicode" pitchFamily="32" charset="0"/>
              </a:rPr>
              <a:t>ИНВЕСТИЦИИ ВЕРНУЛИСЬ В 2014 ГОДУ!</a:t>
            </a:r>
            <a:endParaRPr lang="hu-HU" sz="2200" b="1" i="1" dirty="0">
              <a:solidFill>
                <a:schemeClr val="tx1"/>
              </a:solidFill>
              <a:latin typeface="Tahoma" pitchFamily="32" charset="0"/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466725" y="1268413"/>
            <a:ext cx="4249738" cy="504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>
              <a:lnSpc>
                <a:spcPct val="101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Lucida Sans Unicode" pitchFamily="34" charset="0"/>
              </a:rPr>
              <a:t>Завод ФОТАВ</a:t>
            </a:r>
            <a:endParaRPr lang="hu-HU" sz="2800" b="1" dirty="0">
              <a:solidFill>
                <a:srgbClr val="00206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  <a:cs typeface="Lucida Sans Unicode" pitchFamily="34" charset="0"/>
            </a:endParaRPr>
          </a:p>
        </p:txBody>
      </p:sp>
      <p:cxnSp>
        <p:nvCxnSpPr>
          <p:cNvPr id="7" name="Egyenes összekötő 6"/>
          <p:cNvCxnSpPr/>
          <p:nvPr/>
        </p:nvCxnSpPr>
        <p:spPr>
          <a:xfrm>
            <a:off x="539750" y="1773238"/>
            <a:ext cx="2160588" cy="0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3810</TotalTime>
  <Words>739</Words>
  <Application>Microsoft Office PowerPoint</Application>
  <PresentationFormat>Экран (4:3)</PresentationFormat>
  <Paragraphs>105</Paragraphs>
  <Slides>30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Tahoma</vt:lpstr>
      <vt:lpstr>Times New Roman</vt:lpstr>
      <vt:lpstr>1_Office-téma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Sviat</cp:lastModifiedBy>
  <cp:revision>319</cp:revision>
  <cp:lastPrinted>2015-04-23T09:03:23Z</cp:lastPrinted>
  <dcterms:created xsi:type="dcterms:W3CDTF">1601-01-01T00:00:00Z</dcterms:created>
  <dcterms:modified xsi:type="dcterms:W3CDTF">2022-01-20T13:11:01Z</dcterms:modified>
</cp:coreProperties>
</file>